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79" r:id="rId2"/>
    <p:sldId id="430" r:id="rId3"/>
    <p:sldId id="382" r:id="rId4"/>
    <p:sldId id="429" r:id="rId5"/>
    <p:sldId id="427" r:id="rId6"/>
    <p:sldId id="428" r:id="rId7"/>
    <p:sldId id="347" r:id="rId8"/>
  </p:sldIdLst>
  <p:sldSz cx="9144000" cy="5143500" type="screen16x9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36">
          <p15:clr>
            <a:srgbClr val="A4A3A4"/>
          </p15:clr>
        </p15:guide>
        <p15:guide id="2" orient="horz" pos="622">
          <p15:clr>
            <a:srgbClr val="A4A3A4"/>
          </p15:clr>
        </p15:guide>
        <p15:guide id="3" pos="289">
          <p15:clr>
            <a:srgbClr val="A4A3A4"/>
          </p15:clr>
        </p15:guide>
        <p15:guide id="4" pos="2653">
          <p15:clr>
            <a:srgbClr val="A4A3A4"/>
          </p15:clr>
        </p15:guide>
        <p15:guide id="5" pos="4922">
          <p15:clr>
            <a:srgbClr val="A4A3A4"/>
          </p15:clr>
        </p15:guide>
        <p15:guide id="6" pos="2562">
          <p15:clr>
            <a:srgbClr val="A4A3A4"/>
          </p15:clr>
        </p15:guide>
        <p15:guide id="7" orient="horz" pos="675">
          <p15:clr>
            <a:srgbClr val="A4A3A4"/>
          </p15:clr>
        </p15:guide>
        <p15:guide id="8" pos="2809">
          <p15:clr>
            <a:srgbClr val="A4A3A4"/>
          </p15:clr>
        </p15:guide>
        <p15:guide id="9" pos="5210">
          <p15:clr>
            <a:srgbClr val="A4A3A4"/>
          </p15:clr>
        </p15:guide>
        <p15:guide id="10" pos="26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2750"/>
    <a:srgbClr val="EB9700"/>
    <a:srgbClr val="FECB00"/>
    <a:srgbClr val="A8B400"/>
    <a:srgbClr val="007C92"/>
    <a:srgbClr val="00B0CA"/>
    <a:srgbClr val="9C2AA0"/>
    <a:srgbClr val="54575A"/>
    <a:srgbClr val="EA231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49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102" y="-618"/>
      </p:cViewPr>
      <p:guideLst>
        <p:guide orient="horz" pos="2936"/>
        <p:guide orient="horz" pos="622"/>
        <p:guide orient="horz" pos="675"/>
        <p:guide pos="289"/>
        <p:guide pos="2653"/>
        <p:guide pos="4922"/>
        <p:guide pos="2562"/>
        <p:guide pos="2809"/>
        <p:guide pos="5210"/>
        <p:guide pos="26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howGuides="1">
      <p:cViewPr varScale="1">
        <p:scale>
          <a:sx n="73" d="100"/>
          <a:sy n="73" d="100"/>
        </p:scale>
        <p:origin x="-3426" y="-108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84B7D-F332-42E4-B349-DEDC589F1ADB}" type="datetimeFigureOut">
              <a:rPr lang="en-GB" smtClean="0">
                <a:latin typeface="Arial" pitchFamily="34" charset="0"/>
              </a:rPr>
              <a:pPr/>
              <a:t>25/11/2014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C1BE2-1563-4C9C-8E4A-C427D52BD2E1}" type="slidenum">
              <a:rPr lang="en-GB" smtClean="0">
                <a:latin typeface="Arial" pitchFamily="34" charset="0"/>
              </a:rPr>
              <a:pPr/>
              <a:t>‹Nº›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41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53ACD7AC-7E6F-4F59-A8AC-F454A6DBBD3A}" type="datetimeFigureOut">
              <a:rPr lang="en-GB" smtClean="0"/>
              <a:pPr/>
              <a:t>25/11/2014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3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2B3E1866-6ABF-4414-AFB5-B91146A1FA19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0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1866-6ABF-4414-AFB5-B91146A1FA19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7240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1866-6ABF-4414-AFB5-B91146A1FA1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9963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1866-6ABF-4414-AFB5-B91146A1FA19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627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1866-6ABF-4414-AFB5-B91146A1FA19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552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1866-6ABF-4414-AFB5-B91146A1FA1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63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1866-6ABF-4414-AFB5-B91146A1FA19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233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9"/>
          <a:stretch/>
        </p:blipFill>
        <p:spPr>
          <a:xfrm>
            <a:off x="0" y="2157"/>
            <a:ext cx="7517045" cy="51391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9700" y="1230113"/>
            <a:ext cx="3543986" cy="1393833"/>
          </a:xfrm>
        </p:spPr>
        <p:txBody>
          <a:bodyPr anchor="t" anchorCtr="0">
            <a:noAutofit/>
          </a:bodyPr>
          <a:lstStyle>
            <a:lvl1pPr algn="r">
              <a:lnSpc>
                <a:spcPct val="100000"/>
              </a:lnSpc>
              <a:defRPr sz="2800" b="1" i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9458" y="2649678"/>
            <a:ext cx="3552695" cy="555887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pic>
        <p:nvPicPr>
          <p:cNvPr id="9" name="Imagen 8" descr="Sin título-1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610" y="3954740"/>
            <a:ext cx="3066390" cy="11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5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_VF_Red_72dpi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10" y="-658619"/>
            <a:ext cx="5143500" cy="5143500"/>
          </a:xfrm>
          <a:prstGeom prst="rect">
            <a:avLst/>
          </a:prstGeom>
        </p:spPr>
      </p:pic>
      <p:pic>
        <p:nvPicPr>
          <p:cNvPr id="11" name="Imagen 10" descr="Sin título-1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610" y="3954740"/>
            <a:ext cx="3066390" cy="1188760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9" t="57944"/>
          <a:stretch/>
        </p:blipFill>
        <p:spPr>
          <a:xfrm>
            <a:off x="0" y="0"/>
            <a:ext cx="1813765" cy="3160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481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449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3_VF_Red_72dpi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09" y="-642937"/>
            <a:ext cx="5143500" cy="5143500"/>
          </a:xfrm>
          <a:prstGeom prst="rect">
            <a:avLst/>
          </a:prstGeom>
        </p:spPr>
      </p:pic>
      <p:pic>
        <p:nvPicPr>
          <p:cNvPr id="11" name="Imagen 10" descr="Sin título-1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610" y="3954740"/>
            <a:ext cx="3066390" cy="1188760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9" t="57944"/>
          <a:stretch/>
        </p:blipFill>
        <p:spPr>
          <a:xfrm>
            <a:off x="0" y="0"/>
            <a:ext cx="1813765" cy="3160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481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337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_VF_Red_72dpi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076" y="-611574"/>
            <a:ext cx="5143500" cy="5143500"/>
          </a:xfrm>
          <a:prstGeom prst="rect">
            <a:avLst/>
          </a:prstGeom>
        </p:spPr>
      </p:pic>
      <p:pic>
        <p:nvPicPr>
          <p:cNvPr id="11" name="Imagen 10" descr="Sin título-1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610" y="3954740"/>
            <a:ext cx="3066390" cy="1188760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9" t="57944"/>
          <a:stretch/>
        </p:blipFill>
        <p:spPr>
          <a:xfrm>
            <a:off x="0" y="0"/>
            <a:ext cx="1813765" cy="3160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481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99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vider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5_VF_Red_72dpi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531" y="-595893"/>
            <a:ext cx="5143500" cy="5143500"/>
          </a:xfrm>
          <a:prstGeom prst="rect">
            <a:avLst/>
          </a:prstGeom>
        </p:spPr>
      </p:pic>
      <p:pic>
        <p:nvPicPr>
          <p:cNvPr id="11" name="Imagen 10" descr="Sin título-1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610" y="3954740"/>
            <a:ext cx="3066390" cy="1188760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9" t="57944"/>
          <a:stretch/>
        </p:blipFill>
        <p:spPr>
          <a:xfrm>
            <a:off x="0" y="0"/>
            <a:ext cx="1813765" cy="3160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481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9857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vider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_VF_Red_72dpi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497" y="-580211"/>
            <a:ext cx="5143500" cy="5143500"/>
          </a:xfrm>
          <a:prstGeom prst="rect">
            <a:avLst/>
          </a:prstGeom>
        </p:spPr>
      </p:pic>
      <p:pic>
        <p:nvPicPr>
          <p:cNvPr id="11" name="Imagen 10" descr="Sin título-1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610" y="3954740"/>
            <a:ext cx="3066390" cy="1188760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9" t="57944"/>
          <a:stretch/>
        </p:blipFill>
        <p:spPr>
          <a:xfrm>
            <a:off x="0" y="0"/>
            <a:ext cx="1813765" cy="3160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481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2320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vider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7_VF_Red_72dpi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07" y="-627256"/>
            <a:ext cx="5143500" cy="5143500"/>
          </a:xfrm>
          <a:prstGeom prst="rect">
            <a:avLst/>
          </a:prstGeom>
        </p:spPr>
      </p:pic>
      <p:pic>
        <p:nvPicPr>
          <p:cNvPr id="11" name="Imagen 10" descr="Sin título-1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610" y="3954740"/>
            <a:ext cx="3066390" cy="1188760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9" t="57944"/>
          <a:stretch/>
        </p:blipFill>
        <p:spPr>
          <a:xfrm>
            <a:off x="0" y="0"/>
            <a:ext cx="1813765" cy="3160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481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3601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Divider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_VF_Red_72dpi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241" y="-611575"/>
            <a:ext cx="5143500" cy="5143500"/>
          </a:xfrm>
          <a:prstGeom prst="rect">
            <a:avLst/>
          </a:prstGeom>
        </p:spPr>
      </p:pic>
      <p:pic>
        <p:nvPicPr>
          <p:cNvPr id="11" name="Imagen 10" descr="Sin título-1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610" y="3954740"/>
            <a:ext cx="3066390" cy="1188760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9" t="57944"/>
          <a:stretch/>
        </p:blipFill>
        <p:spPr>
          <a:xfrm>
            <a:off x="0" y="0"/>
            <a:ext cx="1813765" cy="3160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481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972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Divider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9_VF_Red_72dpi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274" y="-611575"/>
            <a:ext cx="5143500" cy="5143500"/>
          </a:xfrm>
          <a:prstGeom prst="rect">
            <a:avLst/>
          </a:prstGeom>
        </p:spPr>
      </p:pic>
      <p:pic>
        <p:nvPicPr>
          <p:cNvPr id="11" name="Imagen 10" descr="Sin título-1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610" y="3954740"/>
            <a:ext cx="3066390" cy="1188760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9" t="57944"/>
          <a:stretch/>
        </p:blipFill>
        <p:spPr>
          <a:xfrm>
            <a:off x="0" y="0"/>
            <a:ext cx="1813765" cy="3160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481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863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Divider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Sin título-1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610" y="3954740"/>
            <a:ext cx="3066390" cy="1188760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9" t="57944"/>
          <a:stretch/>
        </p:blipFill>
        <p:spPr>
          <a:xfrm>
            <a:off x="0" y="0"/>
            <a:ext cx="1813765" cy="3160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481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‹Nº›</a:t>
            </a:fld>
            <a:endParaRPr lang="en-GB" dirty="0"/>
          </a:p>
        </p:txBody>
      </p:sp>
      <p:grpSp>
        <p:nvGrpSpPr>
          <p:cNvPr id="10" name="Agrupar 9"/>
          <p:cNvGrpSpPr/>
          <p:nvPr userDrawn="1"/>
        </p:nvGrpSpPr>
        <p:grpSpPr>
          <a:xfrm>
            <a:off x="5326343" y="0"/>
            <a:ext cx="4193964" cy="3065172"/>
            <a:chOff x="-756592" y="1059035"/>
            <a:chExt cx="4193964" cy="3065172"/>
          </a:xfrm>
        </p:grpSpPr>
        <p:pic>
          <p:nvPicPr>
            <p:cNvPr id="13" name="Imagen 12" descr="1_VF_Red_72dpi_RGB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6592" y="1059035"/>
              <a:ext cx="3065172" cy="3065172"/>
            </a:xfrm>
            <a:prstGeom prst="rect">
              <a:avLst/>
            </a:prstGeom>
          </p:spPr>
        </p:pic>
        <p:pic>
          <p:nvPicPr>
            <p:cNvPr id="14" name="Imagen 13" descr="Zero_VF_Red_72dpi_RGB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200" y="1059035"/>
              <a:ext cx="3065172" cy="3065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973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5114327" cy="5138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536" y="2558448"/>
            <a:ext cx="3810363" cy="1393833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28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535" y="3978013"/>
            <a:ext cx="3819727" cy="682887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pic>
        <p:nvPicPr>
          <p:cNvPr id="7" name="Imagen 6" descr="Sin título-1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610" y="3954740"/>
            <a:ext cx="3066390" cy="11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65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74" t="2752" b="7226"/>
          <a:stretch/>
        </p:blipFill>
        <p:spPr>
          <a:xfrm>
            <a:off x="1190066" y="3580"/>
            <a:ext cx="7953934" cy="5139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5114327" cy="5138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536" y="2558448"/>
            <a:ext cx="3810363" cy="1393833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28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535" y="3978013"/>
            <a:ext cx="3819727" cy="682887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pic>
        <p:nvPicPr>
          <p:cNvPr id="7" name="Imagen 6" descr="Sin título-1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610" y="3954740"/>
            <a:ext cx="3066390" cy="11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88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" y="2286"/>
            <a:ext cx="7711440" cy="5138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5114327" cy="5138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536" y="2558448"/>
            <a:ext cx="3810363" cy="1393833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28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535" y="3978013"/>
            <a:ext cx="3819727" cy="682887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pic>
        <p:nvPicPr>
          <p:cNvPr id="8" name="Imagen 7" descr="Sin título-1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610" y="3954740"/>
            <a:ext cx="3066390" cy="11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Sin título-1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994" y="4457701"/>
            <a:ext cx="1769006" cy="6857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57199" y="1081653"/>
            <a:ext cx="7810718" cy="357766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 marL="809625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27101" y="205977"/>
            <a:ext cx="7810716" cy="8756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1" t="58412" r="-2446"/>
          <a:stretch/>
        </p:blipFill>
        <p:spPr>
          <a:xfrm>
            <a:off x="0" y="0"/>
            <a:ext cx="609600" cy="130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64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1081653"/>
            <a:ext cx="3817620" cy="357766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6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458691" y="1081653"/>
            <a:ext cx="3809225" cy="3577660"/>
          </a:xfrm>
        </p:spPr>
        <p:txBody>
          <a:bodyPr/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 algn="l"/>
            <a:r>
              <a:rPr lang="en-GB" dirty="0" smtClean="0">
                <a:solidFill>
                  <a:schemeClr val="tx1"/>
                </a:solidFill>
              </a:rPr>
              <a:t>Insert Confidentiality Level in slide footer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7" name="Imagen 6" descr="Sin título-1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994" y="4457701"/>
            <a:ext cx="1769006" cy="685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1" t="58412" r="-2446"/>
          <a:stretch/>
        </p:blipFill>
        <p:spPr>
          <a:xfrm>
            <a:off x="0" y="0"/>
            <a:ext cx="609600" cy="1302084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927101" y="205977"/>
            <a:ext cx="7810716" cy="8756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4816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n 8" descr="Sin título-1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994" y="4457701"/>
            <a:ext cx="1769006" cy="6857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57199" y="1081653"/>
            <a:ext cx="7810718" cy="357766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 marL="809625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27101" y="205977"/>
            <a:ext cx="7810716" cy="8756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1" t="58412" r="-2446"/>
          <a:stretch/>
        </p:blipFill>
        <p:spPr>
          <a:xfrm>
            <a:off x="0" y="0"/>
            <a:ext cx="609600" cy="130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88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987425"/>
            <a:ext cx="3598863" cy="367188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00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79900" y="1149350"/>
            <a:ext cx="1693862" cy="3509963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200"/>
            </a:lvl1pPr>
            <a:lvl2pPr marL="266700" indent="0">
              <a:buNone/>
              <a:defRPr sz="1050"/>
            </a:lvl2pPr>
            <a:lvl3pPr marL="542925" indent="0">
              <a:buNone/>
              <a:defRPr sz="1050"/>
            </a:lvl3pPr>
            <a:lvl4pPr marL="809625" indent="0">
              <a:buNone/>
              <a:defRPr sz="1000"/>
            </a:lvl4pPr>
            <a:lvl5pPr marL="9906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188075" y="1149350"/>
            <a:ext cx="1693862" cy="3509963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200"/>
            </a:lvl1pPr>
            <a:lvl2pPr marL="266700" indent="0">
              <a:buNone/>
              <a:defRPr sz="1050"/>
            </a:lvl2pPr>
            <a:lvl3pPr marL="542925" indent="0">
              <a:buNone/>
              <a:defRPr sz="1050"/>
            </a:lvl3pPr>
            <a:lvl4pPr marL="809625" indent="0">
              <a:buNone/>
              <a:defRPr sz="1000"/>
            </a:lvl4pPr>
            <a:lvl5pPr marL="9906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0" algn="l"/>
            <a:r>
              <a:rPr lang="en-GB" dirty="0" smtClean="0">
                <a:solidFill>
                  <a:schemeClr val="tx1"/>
                </a:solidFill>
              </a:rPr>
              <a:t>Insert Confidentiality Level in slide footer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7" name="Imagen 6" descr="Sin título-1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994" y="4457701"/>
            <a:ext cx="1769006" cy="685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1" t="58412" r="-2446"/>
          <a:stretch/>
        </p:blipFill>
        <p:spPr>
          <a:xfrm>
            <a:off x="0" y="0"/>
            <a:ext cx="609600" cy="130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42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1_VF_Red_72dpi_RGB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0" r="12802" b="9147"/>
          <a:stretch/>
        </p:blipFill>
        <p:spPr>
          <a:xfrm>
            <a:off x="4658962" y="0"/>
            <a:ext cx="4485038" cy="3998758"/>
          </a:xfrm>
          <a:prstGeom prst="rect">
            <a:avLst/>
          </a:prstGeom>
        </p:spPr>
      </p:pic>
      <p:pic>
        <p:nvPicPr>
          <p:cNvPr id="11" name="Imagen 10" descr="Sin título-1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610" y="3954740"/>
            <a:ext cx="3066390" cy="1188760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9" t="57944"/>
          <a:stretch/>
        </p:blipFill>
        <p:spPr>
          <a:xfrm>
            <a:off x="0" y="0"/>
            <a:ext cx="1813765" cy="3160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481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73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7"/>
            <a:ext cx="7810717" cy="875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1653"/>
            <a:ext cx="7810717" cy="35776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365295" y="4746278"/>
            <a:ext cx="41341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72A83A2B-3358-44F8-83A0-4598795D8FB5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57200" y="4745241"/>
            <a:ext cx="2087880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IE" sz="8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GB" smtClean="0"/>
              <a:t>Insert Confidentiality Level in slide footer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68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9" r:id="rId2"/>
    <p:sldLayoutId id="2147483671" r:id="rId3"/>
    <p:sldLayoutId id="2147483672" r:id="rId4"/>
    <p:sldLayoutId id="2147483650" r:id="rId5"/>
    <p:sldLayoutId id="2147483668" r:id="rId6"/>
    <p:sldLayoutId id="2147483685" r:id="rId7"/>
    <p:sldLayoutId id="2147483659" r:id="rId8"/>
    <p:sldLayoutId id="214748367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Arial" pitchFamily="34" charset="0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447675" indent="-180975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714375" indent="-171450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942975" indent="-13335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114425" indent="-123825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12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479721" y="1230113"/>
            <a:ext cx="4283965" cy="1393833"/>
          </a:xfrm>
        </p:spPr>
        <p:txBody>
          <a:bodyPr/>
          <a:lstStyle/>
          <a:p>
            <a:r>
              <a:rPr lang="en-US" dirty="0" smtClean="0"/>
              <a:t>Diputación de </a:t>
            </a:r>
            <a:r>
              <a:rPr lang="en-US" dirty="0" err="1" smtClean="0"/>
              <a:t>Almería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Sistemas de </a:t>
            </a:r>
            <a:r>
              <a:rPr lang="en-US" sz="2400" dirty="0" err="1" smtClean="0"/>
              <a:t>retransmision</a:t>
            </a:r>
            <a:r>
              <a:rPr lang="en-US" sz="2400" dirty="0" smtClean="0"/>
              <a:t> de la XII </a:t>
            </a:r>
            <a:r>
              <a:rPr lang="en-US" sz="2400" dirty="0" err="1" smtClean="0"/>
              <a:t>jornada</a:t>
            </a:r>
            <a:r>
              <a:rPr lang="en-US" sz="2400" dirty="0" smtClean="0"/>
              <a:t> </a:t>
            </a:r>
            <a:endParaRPr lang="en-GB" sz="2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093749" y="2664083"/>
            <a:ext cx="4669937" cy="555887"/>
          </a:xfrm>
        </p:spPr>
        <p:txBody>
          <a:bodyPr/>
          <a:lstStyle/>
          <a:p>
            <a:r>
              <a:rPr lang="en-GB" dirty="0" smtClean="0"/>
              <a:t>William Giombetti</a:t>
            </a:r>
          </a:p>
          <a:p>
            <a:r>
              <a:rPr lang="en-GB" dirty="0" smtClean="0"/>
              <a:t> Servicios Cloud – Gestion de Servicios</a:t>
            </a:r>
          </a:p>
          <a:p>
            <a:r>
              <a:rPr lang="en-GB" dirty="0" smtClean="0"/>
              <a:t>TES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4642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7101" y="186521"/>
            <a:ext cx="7810716" cy="875675"/>
          </a:xfrm>
        </p:spPr>
        <p:txBody>
          <a:bodyPr/>
          <a:lstStyle/>
          <a:p>
            <a:r>
              <a:rPr lang="en-GB" dirty="0" smtClean="0"/>
              <a:t>Diputación de </a:t>
            </a:r>
            <a:r>
              <a:rPr lang="en-GB" dirty="0" err="1" smtClean="0"/>
              <a:t>Almería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7744" y="342350"/>
            <a:ext cx="7973736" cy="44142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8097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–"/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714375" indent="-17145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–"/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114425" indent="-1238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endParaRPr lang="es-ES" sz="1400" b="1" dirty="0" smtClean="0">
              <a:latin typeface="+mj-lt"/>
              <a:cs typeface="Arial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s-ES" sz="2000" b="1" dirty="0" smtClean="0">
                <a:latin typeface="+mj-lt"/>
                <a:cs typeface="Arial" charset="0"/>
              </a:rPr>
              <a:t>Gestión de </a:t>
            </a:r>
            <a:r>
              <a:rPr lang="es-ES" sz="2000" b="1" dirty="0" smtClean="0">
                <a:latin typeface="+mj-lt"/>
                <a:cs typeface="Arial" charset="0"/>
              </a:rPr>
              <a:t>plenos -  </a:t>
            </a:r>
            <a:r>
              <a:rPr lang="es-ES" sz="2000" b="1" dirty="0" smtClean="0">
                <a:latin typeface="+mj-lt"/>
                <a:cs typeface="Arial" charset="0"/>
              </a:rPr>
              <a:t>Solución Ono-Cires21</a:t>
            </a:r>
          </a:p>
          <a:p>
            <a:pPr marL="609600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s-ES" sz="1600" dirty="0" smtClean="0">
                <a:cs typeface="Arial" panose="020B0604020202020204" pitchFamily="34" charset="0"/>
              </a:rPr>
              <a:t>Panel de administración de videos por ayuntamiento</a:t>
            </a:r>
          </a:p>
          <a:p>
            <a:pPr marL="609600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s-ES" sz="1600" dirty="0" smtClean="0">
                <a:cs typeface="Arial" panose="020B0604020202020204" pitchFamily="34" charset="0"/>
              </a:rPr>
              <a:t>Emisión de vídeos en directo </a:t>
            </a:r>
          </a:p>
          <a:p>
            <a:pPr marL="609600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s-ES" sz="1600" dirty="0" smtClean="0">
                <a:cs typeface="Arial" panose="020B0604020202020204" pitchFamily="34" charset="0"/>
              </a:rPr>
              <a:t>Biblioteca de grabaciones para la reproducción en diferido. Opciones de búsqueda por contenido</a:t>
            </a:r>
          </a:p>
          <a:p>
            <a:pPr marL="609600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cs typeface="Arial" panose="020B0604020202020204" pitchFamily="34" charset="0"/>
              </a:rPr>
              <a:t>Personalización del </a:t>
            </a:r>
            <a:r>
              <a:rPr lang="es-ES" sz="1600" dirty="0" err="1">
                <a:cs typeface="Arial" panose="020B0604020202020204" pitchFamily="34" charset="0"/>
              </a:rPr>
              <a:t>player</a:t>
            </a:r>
            <a:r>
              <a:rPr lang="es-ES" sz="1600" dirty="0">
                <a:cs typeface="Arial" panose="020B0604020202020204" pitchFamily="34" charset="0"/>
              </a:rPr>
              <a:t> </a:t>
            </a:r>
            <a:endParaRPr lang="es-ES" sz="1600" dirty="0" smtClean="0">
              <a:cs typeface="Arial" panose="020B0604020202020204" pitchFamily="34" charset="0"/>
            </a:endParaRPr>
          </a:p>
          <a:p>
            <a:pPr marL="609600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s-ES" sz="1600" dirty="0" smtClean="0">
                <a:cs typeface="Arial" panose="020B0604020202020204" pitchFamily="34" charset="0"/>
              </a:rPr>
              <a:t>Emisión concurrente de plenos de la Diputación</a:t>
            </a:r>
          </a:p>
          <a:p>
            <a:pPr marL="609600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s-ES" sz="1600" dirty="0" smtClean="0">
                <a:cs typeface="Arial" panose="020B0604020202020204" pitchFamily="34" charset="0"/>
              </a:rPr>
              <a:t>Reproducción en múltiples dispositivos</a:t>
            </a:r>
          </a:p>
          <a:p>
            <a:pPr marL="609600" lvl="1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s-ES" sz="1600" dirty="0" smtClean="0">
                <a:cs typeface="Arial" panose="020B0604020202020204" pitchFamily="34" charset="0"/>
              </a:rPr>
              <a:t>Estadísticas de acceso tanto en retransmisiones en directo como en diferido</a:t>
            </a:r>
          </a:p>
        </p:txBody>
      </p:sp>
    </p:spTree>
    <p:extLst>
      <p:ext uri="{BB962C8B-B14F-4D97-AF65-F5344CB8AC3E}">
        <p14:creationId xmlns:p14="http://schemas.microsoft.com/office/powerpoint/2010/main" val="38783897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9127" y="559924"/>
            <a:ext cx="7716159" cy="410246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Diputación de </a:t>
            </a:r>
            <a:r>
              <a:rPr lang="en-GB" dirty="0" err="1" smtClean="0"/>
              <a:t>Almería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7412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7101" y="186521"/>
            <a:ext cx="7810716" cy="875675"/>
          </a:xfrm>
        </p:spPr>
        <p:txBody>
          <a:bodyPr/>
          <a:lstStyle/>
          <a:p>
            <a:r>
              <a:rPr lang="en-GB" dirty="0" smtClean="0"/>
              <a:t>Diputación de </a:t>
            </a:r>
            <a:r>
              <a:rPr lang="en-GB" dirty="0" err="1" smtClean="0"/>
              <a:t>Almería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3644" y="737704"/>
            <a:ext cx="7973736" cy="357766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b="1" dirty="0" err="1">
                <a:latin typeface="+mj-lt"/>
                <a:cs typeface="Arial" charset="0"/>
              </a:rPr>
              <a:t>Solución</a:t>
            </a:r>
            <a:r>
              <a:rPr lang="en-US" sz="1400" b="1" dirty="0">
                <a:latin typeface="+mj-lt"/>
                <a:cs typeface="Arial" charset="0"/>
              </a:rPr>
              <a:t> </a:t>
            </a:r>
            <a:r>
              <a:rPr lang="en-US" sz="1400" b="1" dirty="0" smtClean="0">
                <a:latin typeface="+mj-lt"/>
                <a:cs typeface="Arial" charset="0"/>
              </a:rPr>
              <a:t>Ono-Cires21 </a:t>
            </a:r>
            <a:r>
              <a:rPr lang="en-US" sz="1400" dirty="0">
                <a:latin typeface="+mj-lt"/>
                <a:cs typeface="Arial" charset="0"/>
              </a:rPr>
              <a:t>para la </a:t>
            </a:r>
            <a:r>
              <a:rPr lang="en-US" sz="1400" dirty="0" err="1">
                <a:latin typeface="+mj-lt"/>
                <a:cs typeface="Arial" charset="0"/>
              </a:rPr>
              <a:t>gestión</a:t>
            </a:r>
            <a:r>
              <a:rPr lang="en-US" sz="1400" dirty="0">
                <a:latin typeface="+mj-lt"/>
                <a:cs typeface="Arial" charset="0"/>
              </a:rPr>
              <a:t> de </a:t>
            </a:r>
            <a:r>
              <a:rPr lang="en-US" sz="1400" dirty="0" err="1" smtClean="0">
                <a:latin typeface="+mj-lt"/>
                <a:cs typeface="Arial" charset="0"/>
              </a:rPr>
              <a:t>plenos</a:t>
            </a:r>
            <a:endParaRPr lang="en-US" sz="1400" dirty="0">
              <a:latin typeface="+mj-lt"/>
              <a:cs typeface="Arial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+mj-lt"/>
                <a:cs typeface="Arial" charset="0"/>
              </a:rPr>
              <a:t>DASHBOARD INICIAL</a:t>
            </a:r>
            <a:endParaRPr lang="es-ES" sz="1200" dirty="0">
              <a:latin typeface="+mj-lt"/>
              <a:cs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20643" y="1520303"/>
            <a:ext cx="3368951" cy="3500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8097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–"/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714375" indent="-17145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–"/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114425" indent="-1238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lvl="2" indent="-228600">
              <a:buFont typeface="+mj-lt"/>
              <a:buAutoNum type="arabicPeriod"/>
            </a:pPr>
            <a:r>
              <a:rPr lang="es-ES" sz="900" dirty="0" smtClean="0">
                <a:latin typeface="+mj-lt"/>
                <a:cs typeface="Arial" charset="0"/>
              </a:rPr>
              <a:t>Estadísticas globales con datos de Vistas y Video-Play.</a:t>
            </a:r>
          </a:p>
          <a:p>
            <a:pPr marL="1143000" lvl="2" indent="-228600">
              <a:buFont typeface="+mj-lt"/>
              <a:buAutoNum type="arabicPeriod"/>
            </a:pPr>
            <a:r>
              <a:rPr lang="es-ES" sz="900" dirty="0" smtClean="0">
                <a:latin typeface="+mj-lt"/>
                <a:cs typeface="Arial" charset="0"/>
              </a:rPr>
              <a:t>Videos por impacto: Clasificación de los videos más vistos.</a:t>
            </a:r>
          </a:p>
          <a:p>
            <a:pPr marL="1143000" lvl="2" indent="-228600">
              <a:buFont typeface="+mj-lt"/>
              <a:buAutoNum type="arabicPeriod"/>
            </a:pPr>
            <a:r>
              <a:rPr lang="es-ES" sz="900" dirty="0" smtClean="0">
                <a:latin typeface="+mj-lt"/>
                <a:cs typeface="Arial" charset="0"/>
              </a:rPr>
              <a:t>Almacenamiento información: Resumen del espacio ocupado para los videos, videos transcodificados e imágenes. </a:t>
            </a:r>
          </a:p>
          <a:p>
            <a:pPr marL="1143000" lvl="2" indent="-228600">
              <a:buFont typeface="+mj-lt"/>
              <a:buAutoNum type="arabicPeriod"/>
            </a:pPr>
            <a:r>
              <a:rPr lang="es-ES" sz="900" dirty="0" smtClean="0">
                <a:latin typeface="+mj-lt"/>
                <a:cs typeface="Arial" charset="0"/>
              </a:rPr>
              <a:t>CDN consumo mensual: Resumen del tráfico consumido en la CDN para la visualización de los directos y de los VOD.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20" y="1509199"/>
            <a:ext cx="6077640" cy="322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94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7101" y="186521"/>
            <a:ext cx="7810716" cy="875675"/>
          </a:xfrm>
        </p:spPr>
        <p:txBody>
          <a:bodyPr/>
          <a:lstStyle/>
          <a:p>
            <a:r>
              <a:rPr lang="en-GB" dirty="0" smtClean="0"/>
              <a:t>Diputación de </a:t>
            </a:r>
            <a:r>
              <a:rPr lang="en-GB" dirty="0" err="1" smtClean="0"/>
              <a:t>Almería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3644" y="737704"/>
            <a:ext cx="7973736" cy="357766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b="1" dirty="0" err="1">
                <a:latin typeface="+mj-lt"/>
                <a:cs typeface="Arial" charset="0"/>
              </a:rPr>
              <a:t>Solución</a:t>
            </a:r>
            <a:r>
              <a:rPr lang="en-US" sz="1400" b="1" dirty="0">
                <a:latin typeface="+mj-lt"/>
                <a:cs typeface="Arial" charset="0"/>
              </a:rPr>
              <a:t> </a:t>
            </a:r>
            <a:r>
              <a:rPr lang="en-US" sz="1400" b="1" dirty="0" smtClean="0">
                <a:latin typeface="+mj-lt"/>
                <a:cs typeface="Arial" charset="0"/>
              </a:rPr>
              <a:t>Ono-Cires21 </a:t>
            </a:r>
            <a:r>
              <a:rPr lang="en-US" sz="1400" dirty="0">
                <a:latin typeface="+mj-lt"/>
                <a:cs typeface="Arial" charset="0"/>
              </a:rPr>
              <a:t>para la </a:t>
            </a:r>
            <a:r>
              <a:rPr lang="en-US" sz="1400" dirty="0" err="1">
                <a:latin typeface="+mj-lt"/>
                <a:cs typeface="Arial" charset="0"/>
              </a:rPr>
              <a:t>gestión</a:t>
            </a:r>
            <a:r>
              <a:rPr lang="en-US" sz="1400" dirty="0">
                <a:latin typeface="+mj-lt"/>
                <a:cs typeface="Arial" charset="0"/>
              </a:rPr>
              <a:t> de </a:t>
            </a:r>
            <a:r>
              <a:rPr lang="en-US" sz="1400" dirty="0" err="1" smtClean="0">
                <a:latin typeface="+mj-lt"/>
                <a:cs typeface="Arial" charset="0"/>
              </a:rPr>
              <a:t>plenos</a:t>
            </a:r>
            <a:endParaRPr lang="en-US" sz="1400" dirty="0">
              <a:latin typeface="+mj-lt"/>
              <a:cs typeface="Arial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+mj-lt"/>
                <a:cs typeface="Arial" charset="0"/>
              </a:rPr>
              <a:t>Gestion de los videos on demand</a:t>
            </a:r>
            <a:r>
              <a:rPr lang="en-US" sz="1200" dirty="0" smtClean="0">
                <a:latin typeface="+mj-lt"/>
                <a:cs typeface="Arial" charset="0"/>
              </a:rPr>
              <a:t>  </a:t>
            </a:r>
            <a:endParaRPr lang="es-ES" sz="1200" dirty="0">
              <a:latin typeface="+mj-lt"/>
              <a:cs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20643" y="1520303"/>
            <a:ext cx="3368951" cy="3500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8097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–"/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714375" indent="-17145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–"/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114425" indent="-1238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lvl="2" indent="-228600">
              <a:buFont typeface="+mj-lt"/>
              <a:buAutoNum type="arabicPeriod"/>
            </a:pPr>
            <a:r>
              <a:rPr lang="es-ES" sz="900" dirty="0" smtClean="0">
                <a:latin typeface="+mj-lt"/>
                <a:cs typeface="Arial" charset="0"/>
              </a:rPr>
              <a:t>Gestion Videos : </a:t>
            </a:r>
            <a:r>
              <a:rPr lang="es-ES" sz="900" dirty="0" smtClean="0">
                <a:cs typeface="Arial" charset="0"/>
              </a:rPr>
              <a:t>Crear </a:t>
            </a:r>
            <a:r>
              <a:rPr lang="es-ES" sz="900" dirty="0">
                <a:cs typeface="Arial" charset="0"/>
              </a:rPr>
              <a:t>categorías/temas y organizar </a:t>
            </a:r>
            <a:r>
              <a:rPr lang="es-ES" sz="900" dirty="0" smtClean="0">
                <a:cs typeface="Arial" charset="0"/>
              </a:rPr>
              <a:t>vídeos </a:t>
            </a:r>
            <a:r>
              <a:rPr lang="es-ES" sz="900" dirty="0">
                <a:cs typeface="Arial" charset="0"/>
              </a:rPr>
              <a:t>clasificándolos en cada momento. También se </a:t>
            </a:r>
            <a:r>
              <a:rPr lang="es-ES" sz="900" dirty="0" smtClean="0">
                <a:cs typeface="Arial" charset="0"/>
              </a:rPr>
              <a:t>puede introducir </a:t>
            </a:r>
            <a:r>
              <a:rPr lang="es-ES" sz="900" dirty="0">
                <a:cs typeface="Arial" charset="0"/>
              </a:rPr>
              <a:t>los títulos, metadatos y descripciones de cada vídeo, consiguiendo </a:t>
            </a:r>
            <a:r>
              <a:rPr lang="es-ES" sz="900" dirty="0" smtClean="0">
                <a:cs typeface="Arial" charset="0"/>
              </a:rPr>
              <a:t>que los contenidos </a:t>
            </a:r>
            <a:r>
              <a:rPr lang="es-ES" sz="900" dirty="0">
                <a:cs typeface="Arial" charset="0"/>
              </a:rPr>
              <a:t>adquieran  </a:t>
            </a:r>
            <a:r>
              <a:rPr lang="es-ES" sz="900" dirty="0" smtClean="0">
                <a:cs typeface="Arial" charset="0"/>
              </a:rPr>
              <a:t>una </a:t>
            </a:r>
            <a:r>
              <a:rPr lang="es-ES" sz="900" dirty="0">
                <a:cs typeface="Arial" charset="0"/>
              </a:rPr>
              <a:t>buena indexación en </a:t>
            </a:r>
            <a:r>
              <a:rPr lang="es-ES" sz="900" dirty="0" smtClean="0">
                <a:cs typeface="Arial" charset="0"/>
              </a:rPr>
              <a:t>los buscadores</a:t>
            </a:r>
            <a:r>
              <a:rPr lang="es-ES" sz="900" dirty="0">
                <a:cs typeface="Arial" charset="0"/>
              </a:rPr>
              <a:t>. </a:t>
            </a:r>
          </a:p>
          <a:p>
            <a:pPr marL="1143000" lvl="2" indent="-228600">
              <a:buFont typeface="+mj-lt"/>
              <a:buAutoNum type="arabicPeriod"/>
            </a:pPr>
            <a:r>
              <a:rPr lang="es-ES" sz="900" dirty="0" smtClean="0">
                <a:latin typeface="+mj-lt"/>
                <a:cs typeface="Arial" charset="0"/>
              </a:rPr>
              <a:t>Videos </a:t>
            </a:r>
            <a:r>
              <a:rPr lang="es-ES" sz="900" dirty="0" err="1" smtClean="0">
                <a:latin typeface="+mj-lt"/>
                <a:cs typeface="Arial" charset="0"/>
              </a:rPr>
              <a:t>Footage</a:t>
            </a:r>
            <a:r>
              <a:rPr lang="es-ES" sz="900" dirty="0" smtClean="0">
                <a:latin typeface="+mj-lt"/>
                <a:cs typeface="Arial" charset="0"/>
              </a:rPr>
              <a:t>: La plataforma tiene la posibilidad de </a:t>
            </a:r>
            <a:r>
              <a:rPr lang="es-ES" sz="900" dirty="0" smtClean="0">
                <a:cs typeface="Arial" charset="0"/>
              </a:rPr>
              <a:t>transferir vídeos </a:t>
            </a:r>
            <a:r>
              <a:rPr lang="es-ES" sz="900" dirty="0">
                <a:cs typeface="Arial" charset="0"/>
              </a:rPr>
              <a:t>desde cualquier </a:t>
            </a:r>
            <a:r>
              <a:rPr lang="es-ES" sz="900" dirty="0" smtClean="0">
                <a:cs typeface="Arial" charset="0"/>
              </a:rPr>
              <a:t>dispositivo, </a:t>
            </a:r>
            <a:r>
              <a:rPr lang="es-ES" sz="900" dirty="0">
                <a:cs typeface="Arial" charset="0"/>
              </a:rPr>
              <a:t>accediendo directamente a la plataforma de almacenamiento de una manera sencilla. </a:t>
            </a:r>
          </a:p>
          <a:p>
            <a:pPr marL="1143000" lvl="2" indent="-228600">
              <a:buFont typeface="+mj-lt"/>
              <a:buAutoNum type="arabicPeriod"/>
            </a:pPr>
            <a:endParaRPr lang="es-ES" sz="900" dirty="0" smtClean="0">
              <a:latin typeface="+mj-lt"/>
              <a:cs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63" y="1520303"/>
            <a:ext cx="6107683" cy="322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577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7101" y="186521"/>
            <a:ext cx="7810716" cy="875675"/>
          </a:xfrm>
        </p:spPr>
        <p:txBody>
          <a:bodyPr/>
          <a:lstStyle/>
          <a:p>
            <a:r>
              <a:rPr lang="en-GB" dirty="0" smtClean="0"/>
              <a:t>Diputación de </a:t>
            </a:r>
            <a:r>
              <a:rPr lang="en-GB" dirty="0" err="1" smtClean="0"/>
              <a:t>Almería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3644" y="737704"/>
            <a:ext cx="7973736" cy="357766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1400" b="1" dirty="0" err="1">
                <a:latin typeface="+mj-lt"/>
                <a:cs typeface="Arial" charset="0"/>
              </a:rPr>
              <a:t>Solución</a:t>
            </a:r>
            <a:r>
              <a:rPr lang="en-US" sz="1400" b="1" dirty="0">
                <a:latin typeface="+mj-lt"/>
                <a:cs typeface="Arial" charset="0"/>
              </a:rPr>
              <a:t> </a:t>
            </a:r>
            <a:r>
              <a:rPr lang="en-US" sz="1400" b="1" dirty="0" smtClean="0">
                <a:latin typeface="+mj-lt"/>
                <a:cs typeface="Arial" charset="0"/>
              </a:rPr>
              <a:t>Ono-Cires21 </a:t>
            </a:r>
            <a:r>
              <a:rPr lang="en-US" sz="1400" dirty="0">
                <a:latin typeface="+mj-lt"/>
                <a:cs typeface="Arial" charset="0"/>
              </a:rPr>
              <a:t>para la </a:t>
            </a:r>
            <a:r>
              <a:rPr lang="en-US" sz="1400" dirty="0" err="1">
                <a:latin typeface="+mj-lt"/>
                <a:cs typeface="Arial" charset="0"/>
              </a:rPr>
              <a:t>gestión</a:t>
            </a:r>
            <a:r>
              <a:rPr lang="en-US" sz="1400" dirty="0">
                <a:latin typeface="+mj-lt"/>
                <a:cs typeface="Arial" charset="0"/>
              </a:rPr>
              <a:t> de </a:t>
            </a:r>
            <a:r>
              <a:rPr lang="en-US" sz="1400" dirty="0" err="1" smtClean="0">
                <a:latin typeface="+mj-lt"/>
                <a:cs typeface="Arial" charset="0"/>
              </a:rPr>
              <a:t>plenos</a:t>
            </a:r>
            <a:endParaRPr lang="en-US" sz="1400" dirty="0">
              <a:latin typeface="+mj-lt"/>
              <a:cs typeface="Arial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+mj-lt"/>
                <a:cs typeface="Arial" charset="0"/>
              </a:rPr>
              <a:t>Gestion de los </a:t>
            </a:r>
            <a:r>
              <a:rPr lang="en-US" sz="1200" b="1" dirty="0" err="1" smtClean="0">
                <a:latin typeface="+mj-lt"/>
                <a:cs typeface="Arial" charset="0"/>
              </a:rPr>
              <a:t>directos</a:t>
            </a:r>
            <a:endParaRPr lang="es-ES" sz="1200" dirty="0">
              <a:latin typeface="+mj-lt"/>
              <a:cs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20643" y="1520303"/>
            <a:ext cx="3368951" cy="3500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8097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–"/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714375" indent="-17145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–"/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114425" indent="-1238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1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lvl="2" indent="-228600">
              <a:buFont typeface="+mj-lt"/>
              <a:buAutoNum type="arabicPeriod"/>
            </a:pPr>
            <a:r>
              <a:rPr lang="es-ES" sz="900" dirty="0" smtClean="0">
                <a:latin typeface="+mj-lt"/>
                <a:cs typeface="Arial" charset="0"/>
              </a:rPr>
              <a:t>Gestion Directo : </a:t>
            </a:r>
            <a:r>
              <a:rPr lang="es-ES" sz="900" dirty="0" smtClean="0">
                <a:cs typeface="Arial" charset="0"/>
              </a:rPr>
              <a:t>Crear </a:t>
            </a:r>
            <a:r>
              <a:rPr lang="es-ES" sz="900" dirty="0">
                <a:cs typeface="Arial" charset="0"/>
              </a:rPr>
              <a:t>categorías/temas y organizar </a:t>
            </a:r>
            <a:r>
              <a:rPr lang="es-ES" sz="900" dirty="0" smtClean="0">
                <a:cs typeface="Arial" charset="0"/>
              </a:rPr>
              <a:t>vídeos </a:t>
            </a:r>
            <a:r>
              <a:rPr lang="es-ES" sz="900" dirty="0">
                <a:cs typeface="Arial" charset="0"/>
              </a:rPr>
              <a:t>clasificándolos en cada momento. También se </a:t>
            </a:r>
            <a:r>
              <a:rPr lang="es-ES" sz="900" dirty="0" smtClean="0">
                <a:cs typeface="Arial" charset="0"/>
              </a:rPr>
              <a:t>puede introducir </a:t>
            </a:r>
            <a:r>
              <a:rPr lang="es-ES" sz="900" dirty="0">
                <a:cs typeface="Arial" charset="0"/>
              </a:rPr>
              <a:t>los títulos, metadatos y descripciones de cada vídeo, consiguiendo </a:t>
            </a:r>
            <a:r>
              <a:rPr lang="es-ES" sz="900" dirty="0" smtClean="0">
                <a:cs typeface="Arial" charset="0"/>
              </a:rPr>
              <a:t>que los contenidos </a:t>
            </a:r>
            <a:r>
              <a:rPr lang="es-ES" sz="900" dirty="0">
                <a:cs typeface="Arial" charset="0"/>
              </a:rPr>
              <a:t>adquieran </a:t>
            </a:r>
            <a:r>
              <a:rPr lang="es-ES" sz="900" dirty="0" smtClean="0">
                <a:cs typeface="Arial" charset="0"/>
              </a:rPr>
              <a:t>todo, para una </a:t>
            </a:r>
            <a:r>
              <a:rPr lang="es-ES" sz="900" dirty="0">
                <a:cs typeface="Arial" charset="0"/>
              </a:rPr>
              <a:t>buena indexación en buscadores. </a:t>
            </a:r>
          </a:p>
          <a:p>
            <a:pPr marL="1143000" lvl="2" indent="-228600">
              <a:buFont typeface="+mj-lt"/>
              <a:buAutoNum type="arabicPeriod"/>
            </a:pPr>
            <a:r>
              <a:rPr lang="es-ES" sz="900" dirty="0" smtClean="0">
                <a:latin typeface="+mj-lt"/>
                <a:cs typeface="Arial" charset="0"/>
              </a:rPr>
              <a:t>Videos </a:t>
            </a:r>
            <a:r>
              <a:rPr lang="es-ES" sz="900" dirty="0" err="1" smtClean="0">
                <a:latin typeface="+mj-lt"/>
                <a:cs typeface="Arial" charset="0"/>
              </a:rPr>
              <a:t>Footage</a:t>
            </a:r>
            <a:r>
              <a:rPr lang="es-ES" sz="900" dirty="0" smtClean="0">
                <a:latin typeface="+mj-lt"/>
                <a:cs typeface="Arial" charset="0"/>
              </a:rPr>
              <a:t>: La plataforma tiene la posibilidad de </a:t>
            </a:r>
            <a:r>
              <a:rPr lang="es-ES" sz="900" dirty="0" err="1" smtClean="0">
                <a:cs typeface="Arial" charset="0"/>
              </a:rPr>
              <a:t>transferirvídeos</a:t>
            </a:r>
            <a:r>
              <a:rPr lang="es-ES" sz="900" dirty="0" smtClean="0">
                <a:cs typeface="Arial" charset="0"/>
              </a:rPr>
              <a:t> </a:t>
            </a:r>
            <a:r>
              <a:rPr lang="es-ES" sz="900" dirty="0">
                <a:cs typeface="Arial" charset="0"/>
              </a:rPr>
              <a:t>desde cualquier dispositivo accediendo directamente a la plataforma de almacenamiento de una manera sencilla. </a:t>
            </a:r>
          </a:p>
          <a:p>
            <a:pPr marL="1143000" lvl="2" indent="-228600">
              <a:buFont typeface="+mj-lt"/>
              <a:buAutoNum type="arabicPeriod"/>
            </a:pPr>
            <a:endParaRPr lang="es-ES" sz="900" dirty="0" smtClean="0">
              <a:latin typeface="+mj-lt"/>
              <a:cs typeface="Arial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98" y="1524376"/>
            <a:ext cx="6050468" cy="321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767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Gracias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6837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dafone">
  <a:themeElements>
    <a:clrScheme name="Vodafone 2013">
      <a:dk1>
        <a:srgbClr val="000000"/>
      </a:dk1>
      <a:lt1>
        <a:srgbClr val="FFFFFF"/>
      </a:lt1>
      <a:dk2>
        <a:srgbClr val="5E2750"/>
      </a:dk2>
      <a:lt2>
        <a:srgbClr val="4A4D4E"/>
      </a:lt2>
      <a:accent1>
        <a:srgbClr val="E60000"/>
      </a:accent1>
      <a:accent2>
        <a:srgbClr val="A8B400"/>
      </a:accent2>
      <a:accent3>
        <a:srgbClr val="9C2AA0"/>
      </a:accent3>
      <a:accent4>
        <a:srgbClr val="EB9700"/>
      </a:accent4>
      <a:accent5>
        <a:srgbClr val="00B0CA"/>
      </a:accent5>
      <a:accent6>
        <a:srgbClr val="FECB00"/>
      </a:accent6>
      <a:hlink>
        <a:srgbClr val="E60000"/>
      </a:hlink>
      <a:folHlink>
        <a:srgbClr val="E6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 cmpd="sng" algn="ctr">
          <a:noFill/>
          <a:prstDash val="solid"/>
        </a:ln>
        <a:effectLst/>
      </a:spPr>
      <a:bodyPr spcFirstLastPara="0" vert="horz" wrap="square" lIns="6350" tIns="6350" rIns="6350" bIns="6350" numCol="1" spcCol="1270" rtlCol="0" anchor="ctr" anchorCtr="0">
        <a:noAutofit/>
      </a:bodyPr>
      <a:lstStyle>
        <a:defPPr algn="ctr" defTabSz="444500">
          <a:lnSpc>
            <a:spcPct val="90000"/>
          </a:lnSpc>
          <a:spcBef>
            <a:spcPct val="0"/>
          </a:spcBef>
          <a:spcAft>
            <a:spcPct val="35000"/>
          </a:spcAft>
          <a:defRPr sz="1000" kern="1200" dirty="0" smtClean="0">
            <a:solidFill>
              <a:srgbClr val="34342B"/>
            </a:solidFill>
            <a:latin typeface="Vodafone Rg" pitchFamily="34" charset="0"/>
            <a:ea typeface="+mn-ea"/>
            <a:cs typeface="+mn-cs"/>
          </a:defRPr>
        </a:defPPr>
      </a:lstStyle>
      <a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txDef>
      <a:spPr/>
      <a:bodyPr wrap="square" lIns="0" tIns="0" rIns="0" bIns="0" rtlCol="0">
        <a:noAutofit/>
      </a:bodyPr>
      <a:lstStyle>
        <a:defPPr marL="0" indent="0">
          <a:buFont typeface="Arial" pitchFamily="34" charset="0"/>
          <a:buNone/>
          <a:defRPr sz="1600" dirty="0" smtClean="0">
            <a:latin typeface="Vodafone Rg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Office PowerPoint</Application>
  <PresentationFormat>Presentación en pantalla (16:9)</PresentationFormat>
  <Paragraphs>44</Paragraphs>
  <Slides>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Vodafone</vt:lpstr>
      <vt:lpstr>Diputación de Almería Sistemas de retransmision de la XII jornada </vt:lpstr>
      <vt:lpstr>Diputación de Almería</vt:lpstr>
      <vt:lpstr>Diputación de Almería</vt:lpstr>
      <vt:lpstr>Diputación de Almería</vt:lpstr>
      <vt:lpstr>Diputación de Almería</vt:lpstr>
      <vt:lpstr>Diputación de Almería</vt:lpstr>
      <vt:lpstr>Gracias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16x9 PowerPoint Template &amp; Usage ARIAL</dc:title>
  <dc:creator/>
  <cp:lastModifiedBy/>
  <cp:revision>99</cp:revision>
  <cp:lastPrinted>2011-08-30T12:20:26Z</cp:lastPrinted>
  <dcterms:created xsi:type="dcterms:W3CDTF">2013-08-14T12:09:46Z</dcterms:created>
  <dcterms:modified xsi:type="dcterms:W3CDTF">2014-11-25T13:25:25Z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